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183F1-E1EA-4DA6-9477-A5D8C1BB3DD0}" type="datetimeFigureOut">
              <a:rPr lang="en-US" smtClean="0"/>
              <a:pPr/>
              <a:t>10/29/2016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613-83AE-4759-A2A1-547C404E71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183F1-E1EA-4DA6-9477-A5D8C1BB3DD0}" type="datetimeFigureOut">
              <a:rPr lang="en-US" smtClean="0"/>
              <a:pPr/>
              <a:t>10/29/2016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613-83AE-4759-A2A1-547C404E71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183F1-E1EA-4DA6-9477-A5D8C1BB3DD0}" type="datetimeFigureOut">
              <a:rPr lang="en-US" smtClean="0"/>
              <a:pPr/>
              <a:t>10/29/2016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613-83AE-4759-A2A1-547C404E71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183F1-E1EA-4DA6-9477-A5D8C1BB3DD0}" type="datetimeFigureOut">
              <a:rPr lang="en-US" smtClean="0"/>
              <a:pPr/>
              <a:t>10/29/2016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613-83AE-4759-A2A1-547C404E71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183F1-E1EA-4DA6-9477-A5D8C1BB3DD0}" type="datetimeFigureOut">
              <a:rPr lang="en-US" smtClean="0"/>
              <a:pPr/>
              <a:t>10/29/2016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613-83AE-4759-A2A1-547C404E71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183F1-E1EA-4DA6-9477-A5D8C1BB3DD0}" type="datetimeFigureOut">
              <a:rPr lang="en-US" smtClean="0"/>
              <a:pPr/>
              <a:t>10/29/2016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613-83AE-4759-A2A1-547C404E71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183F1-E1EA-4DA6-9477-A5D8C1BB3DD0}" type="datetimeFigureOut">
              <a:rPr lang="en-US" smtClean="0"/>
              <a:pPr/>
              <a:t>10/29/2016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613-83AE-4759-A2A1-547C404E71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183F1-E1EA-4DA6-9477-A5D8C1BB3DD0}" type="datetimeFigureOut">
              <a:rPr lang="en-US" smtClean="0"/>
              <a:pPr/>
              <a:t>10/29/2016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613-83AE-4759-A2A1-547C404E71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183F1-E1EA-4DA6-9477-A5D8C1BB3DD0}" type="datetimeFigureOut">
              <a:rPr lang="en-US" smtClean="0"/>
              <a:pPr/>
              <a:t>10/29/2016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613-83AE-4759-A2A1-547C404E71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183F1-E1EA-4DA6-9477-A5D8C1BB3DD0}" type="datetimeFigureOut">
              <a:rPr lang="en-US" smtClean="0"/>
              <a:pPr/>
              <a:t>10/29/2016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613-83AE-4759-A2A1-547C404E71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183F1-E1EA-4DA6-9477-A5D8C1BB3DD0}" type="datetimeFigureOut">
              <a:rPr lang="en-US" smtClean="0"/>
              <a:pPr/>
              <a:t>10/29/2016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613-83AE-4759-A2A1-547C404E71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0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F183F1-E1EA-4DA6-9477-A5D8C1BB3DD0}" type="datetimeFigureOut">
              <a:rPr lang="en-US" smtClean="0"/>
              <a:pPr/>
              <a:t>10/29/2016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D74613-83AE-4759-A2A1-547C404E71C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>
        <p:tmplLst>
          <p:tmpl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1">
            <p:tnLst>
              <p:par>
                <p:cTn presetID="18" presetClass="entr" presetSubtype="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trips(downRigh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8" presetClass="entr" presetSubtype="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trips(downRigh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8" presetClass="entr" presetSubtype="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trips(downRigh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8" presetClass="entr" presetSubtype="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trips(downRigh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2514600"/>
            <a:ext cx="5410200" cy="1165225"/>
          </a:xfrm>
        </p:spPr>
        <p:txBody>
          <a:bodyPr/>
          <a:lstStyle/>
          <a:p>
            <a:r>
              <a:rPr lang="en-US" dirty="0" smtClean="0"/>
              <a:t>Faith Is Reasonable</a:t>
            </a:r>
            <a:endParaRPr lang="en-US" dirty="0"/>
          </a:p>
        </p:txBody>
      </p:sp>
      <p:sp>
        <p:nvSpPr>
          <p:cNvPr id="11266" name="AutoShape 2" descr="Image result for scienc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68" name="AutoShape 4" descr="Image result for scienc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270" name="Picture 6" descr="Image result for scienc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438400" cy="958948"/>
          </a:xfrm>
          <a:prstGeom prst="rect">
            <a:avLst/>
          </a:prstGeom>
          <a:noFill/>
        </p:spPr>
      </p:pic>
      <p:pic>
        <p:nvPicPr>
          <p:cNvPr id="11271" name="Picture 7" descr="C:\Users\John\Pictures\Bibl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39025" y="5457825"/>
            <a:ext cx="1704975" cy="14001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228600"/>
            <a:ext cx="6019800" cy="1143000"/>
          </a:xfrm>
        </p:spPr>
        <p:txBody>
          <a:bodyPr/>
          <a:lstStyle/>
          <a:p>
            <a:r>
              <a:rPr lang="en-US" dirty="0" smtClean="0"/>
              <a:t>External Evidences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895599"/>
          </a:xfrm>
        </p:spPr>
        <p:txBody>
          <a:bodyPr/>
          <a:lstStyle/>
          <a:p>
            <a:r>
              <a:rPr lang="en-US" dirty="0" smtClean="0"/>
              <a:t>Psalm 19:1-4; Acts 14:14-17; Romans 1:20-21</a:t>
            </a:r>
          </a:p>
          <a:p>
            <a:r>
              <a:rPr lang="en-US" dirty="0" smtClean="0"/>
              <a:t>The order found in the universe.</a:t>
            </a:r>
          </a:p>
          <a:p>
            <a:r>
              <a:rPr lang="en-US" dirty="0" smtClean="0"/>
              <a:t>We understand cause and effect.</a:t>
            </a:r>
          </a:p>
          <a:p>
            <a:r>
              <a:rPr lang="en-US" dirty="0" smtClean="0"/>
              <a:t>Does order require someone to put it in order or can random forces bring order?</a:t>
            </a:r>
            <a:endParaRPr lang="en-US" dirty="0"/>
          </a:p>
        </p:txBody>
      </p:sp>
      <p:pic>
        <p:nvPicPr>
          <p:cNvPr id="14338" name="Picture 2" descr="Image result for solar syste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590800" cy="14003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304800"/>
            <a:ext cx="5181600" cy="1143000"/>
          </a:xfrm>
        </p:spPr>
        <p:txBody>
          <a:bodyPr/>
          <a:lstStyle/>
          <a:p>
            <a:r>
              <a:rPr lang="en-US" dirty="0" smtClean="0"/>
              <a:t>External Evidences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2971800"/>
          </a:xfrm>
        </p:spPr>
        <p:txBody>
          <a:bodyPr/>
          <a:lstStyle/>
          <a:p>
            <a:r>
              <a:rPr lang="en-US" dirty="0" smtClean="0"/>
              <a:t>Complexity argues against an unguided arrangement.</a:t>
            </a:r>
          </a:p>
          <a:p>
            <a:r>
              <a:rPr lang="en-US" dirty="0" smtClean="0"/>
              <a:t>Bacterial flagella.</a:t>
            </a:r>
          </a:p>
          <a:p>
            <a:r>
              <a:rPr lang="en-US" dirty="0" smtClean="0"/>
              <a:t>The human eye.</a:t>
            </a:r>
          </a:p>
          <a:p>
            <a:r>
              <a:rPr lang="en-US" dirty="0" smtClean="0"/>
              <a:t>Genesis 1:31</a:t>
            </a:r>
            <a:endParaRPr lang="en-US" dirty="0"/>
          </a:p>
        </p:txBody>
      </p:sp>
      <p:pic>
        <p:nvPicPr>
          <p:cNvPr id="15362" name="Picture 2" descr="Image result for human eye anatom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843653"/>
            <a:ext cx="2590800" cy="2014347"/>
          </a:xfrm>
          <a:prstGeom prst="rect">
            <a:avLst/>
          </a:prstGeom>
          <a:noFill/>
        </p:spPr>
      </p:pic>
      <p:pic>
        <p:nvPicPr>
          <p:cNvPr id="15364" name="Picture 4" descr="Image result for retin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19195" y="3505200"/>
            <a:ext cx="4324805" cy="3352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505200" cy="1782762"/>
          </a:xfrm>
        </p:spPr>
        <p:txBody>
          <a:bodyPr/>
          <a:lstStyle/>
          <a:p>
            <a:r>
              <a:rPr lang="en-US" dirty="0" smtClean="0"/>
              <a:t>External Evidences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1"/>
            <a:ext cx="8229600" cy="3581400"/>
          </a:xfrm>
        </p:spPr>
        <p:txBody>
          <a:bodyPr/>
          <a:lstStyle/>
          <a:p>
            <a:r>
              <a:rPr lang="en-US" dirty="0" smtClean="0"/>
              <a:t>Genesis 1:26-27; 9:6</a:t>
            </a:r>
          </a:p>
          <a:p>
            <a:r>
              <a:rPr lang="en-US" dirty="0" smtClean="0"/>
              <a:t>Animals act on instinct, while people have moral codes of conduct.</a:t>
            </a:r>
          </a:p>
          <a:p>
            <a:r>
              <a:rPr lang="en-US" dirty="0" smtClean="0"/>
              <a:t>Where do atheistic ethics originate?</a:t>
            </a:r>
          </a:p>
          <a:p>
            <a:r>
              <a:rPr lang="en-US" dirty="0" smtClean="0"/>
              <a:t>Some are critical of the God of the Bible, but by what standard?</a:t>
            </a:r>
            <a:endParaRPr lang="en-US" dirty="0"/>
          </a:p>
        </p:txBody>
      </p:sp>
      <p:pic>
        <p:nvPicPr>
          <p:cNvPr id="16386" name="Picture 2" descr="Image result for man and animal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2771" y="0"/>
            <a:ext cx="5001229" cy="228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1400" y="274638"/>
            <a:ext cx="5105400" cy="1630362"/>
          </a:xfrm>
        </p:spPr>
        <p:txBody>
          <a:bodyPr>
            <a:normAutofit/>
          </a:bodyPr>
          <a:lstStyle/>
          <a:p>
            <a:r>
              <a:rPr lang="en-US" dirty="0" smtClean="0"/>
              <a:t>Internal Evidence: Jesus’ Resurrection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362200"/>
            <a:ext cx="7772400" cy="2514600"/>
          </a:xfrm>
        </p:spPr>
        <p:txBody>
          <a:bodyPr/>
          <a:lstStyle/>
          <a:p>
            <a:r>
              <a:rPr lang="en-US" dirty="0" smtClean="0"/>
              <a:t>He endorsed the Genesis creation.                   Matt. 19:3-6; Mark 10:5-9</a:t>
            </a:r>
          </a:p>
          <a:p>
            <a:r>
              <a:rPr lang="en-US" dirty="0" smtClean="0"/>
              <a:t>If He was who He claimed to be, then His claims about creation are validated.</a:t>
            </a:r>
            <a:endParaRPr lang="en-US" dirty="0"/>
          </a:p>
        </p:txBody>
      </p:sp>
      <p:pic>
        <p:nvPicPr>
          <p:cNvPr id="17410" name="Picture 2" descr="Image result for tomb of Jesu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467100" cy="1981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1400" y="152400"/>
            <a:ext cx="5105400" cy="1630362"/>
          </a:xfrm>
        </p:spPr>
        <p:txBody>
          <a:bodyPr>
            <a:normAutofit/>
          </a:bodyPr>
          <a:lstStyle/>
          <a:p>
            <a:r>
              <a:rPr lang="en-US" dirty="0" smtClean="0"/>
              <a:t>Internal Evidence: Jesus’ Resurrection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057400"/>
            <a:ext cx="8458200" cy="4648200"/>
          </a:xfrm>
        </p:spPr>
        <p:txBody>
          <a:bodyPr>
            <a:normAutofit/>
          </a:bodyPr>
          <a:lstStyle/>
          <a:p>
            <a:r>
              <a:rPr lang="en-US" dirty="0" smtClean="0"/>
              <a:t>Promised the resurrection as a sign.             Matt. 12:38-40; 16:21; 17:22-23; John 10:17-18</a:t>
            </a:r>
          </a:p>
          <a:p>
            <a:r>
              <a:rPr lang="en-US" dirty="0" smtClean="0"/>
              <a:t>Were the claims validated? Romans 1:1-4</a:t>
            </a:r>
          </a:p>
          <a:p>
            <a:r>
              <a:rPr lang="en-US" dirty="0" smtClean="0"/>
              <a:t>Eyewitnesses said yes. 1 Cor. 15:1-8</a:t>
            </a:r>
          </a:p>
          <a:p>
            <a:r>
              <a:rPr lang="en-US" dirty="0" smtClean="0"/>
              <a:t>The apostles were transformed. </a:t>
            </a:r>
          </a:p>
          <a:p>
            <a:r>
              <a:rPr lang="en-US" dirty="0" smtClean="0"/>
              <a:t>Two skeptics were convinced. </a:t>
            </a:r>
          </a:p>
          <a:p>
            <a:pPr lvl="1"/>
            <a:r>
              <a:rPr lang="en-US" dirty="0" smtClean="0"/>
              <a:t>Thomas. John 20:24-29; </a:t>
            </a:r>
          </a:p>
          <a:p>
            <a:pPr lvl="1"/>
            <a:r>
              <a:rPr lang="en-US" dirty="0" smtClean="0"/>
              <a:t>Paul. 1 Tim. 1:12-13; Gal. 1:13-16; 1 Cor. 15:8</a:t>
            </a:r>
            <a:endParaRPr lang="en-US" dirty="0"/>
          </a:p>
        </p:txBody>
      </p:sp>
      <p:pic>
        <p:nvPicPr>
          <p:cNvPr id="17410" name="Picture 2" descr="Image result for tomb of Jesu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467100" cy="1981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28600"/>
            <a:ext cx="5334000" cy="1143000"/>
          </a:xfrm>
        </p:spPr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992563"/>
          </a:xfrm>
        </p:spPr>
        <p:txBody>
          <a:bodyPr/>
          <a:lstStyle/>
          <a:p>
            <a:r>
              <a:rPr lang="en-US" dirty="0" smtClean="0"/>
              <a:t>Much more could be said.</a:t>
            </a:r>
          </a:p>
          <a:p>
            <a:pPr lvl="1"/>
            <a:r>
              <a:rPr lang="en-US" i="1" dirty="0" smtClean="0"/>
              <a:t>Mind </a:t>
            </a:r>
            <a:r>
              <a:rPr lang="en-US" i="1" smtClean="0"/>
              <a:t>Your </a:t>
            </a:r>
            <a:r>
              <a:rPr lang="en-US" i="1" smtClean="0"/>
              <a:t>Faith</a:t>
            </a:r>
            <a:r>
              <a:rPr lang="en-US" dirty="0" smtClean="0"/>
              <a:t>,</a:t>
            </a:r>
            <a:r>
              <a:rPr lang="en-US" smtClean="0"/>
              <a:t> </a:t>
            </a:r>
            <a:r>
              <a:rPr lang="en-US" dirty="0" err="1" smtClean="0"/>
              <a:t>Doy</a:t>
            </a:r>
            <a:r>
              <a:rPr lang="en-US" dirty="0" smtClean="0"/>
              <a:t> Moyer</a:t>
            </a:r>
          </a:p>
          <a:p>
            <a:pPr lvl="1"/>
            <a:r>
              <a:rPr lang="en-US" dirty="0" smtClean="0"/>
              <a:t>Buddy Payne, Jones Road website</a:t>
            </a:r>
          </a:p>
          <a:p>
            <a:r>
              <a:rPr lang="en-US" dirty="0" smtClean="0"/>
              <a:t>But this should be enough to give faith a chance. Rom. 10:17</a:t>
            </a:r>
          </a:p>
          <a:p>
            <a:r>
              <a:rPr lang="en-US" dirty="0" smtClean="0"/>
              <a:t>Do you have faith? Faith to diligently seek Him?</a:t>
            </a:r>
          </a:p>
          <a:p>
            <a:pPr lvl="1"/>
            <a:endParaRPr lang="en-US" dirty="0"/>
          </a:p>
        </p:txBody>
      </p:sp>
      <p:pic>
        <p:nvPicPr>
          <p:cNvPr id="18434" name="Picture 2" descr="C:\Users\John\Pictures\Bib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9025" y="0"/>
            <a:ext cx="1704975" cy="14001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247</Words>
  <Application>Microsoft Office PowerPoint</Application>
  <PresentationFormat>On-screen Show (4:3)</PresentationFormat>
  <Paragraphs>33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Faith Is Reasonable</vt:lpstr>
      <vt:lpstr>External Evidences</vt:lpstr>
      <vt:lpstr>External Evidences</vt:lpstr>
      <vt:lpstr>External Evidences</vt:lpstr>
      <vt:lpstr>Internal Evidence: Jesus’ Resurrection</vt:lpstr>
      <vt:lpstr>Internal Evidence: Jesus’ Resurrection</vt:lpstr>
      <vt:lpstr>Conclusion</vt:lpstr>
    </vt:vector>
  </TitlesOfParts>
  <Company>Windows User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Faith Is Reasonable</dc:title>
  <dc:creator>John</dc:creator>
  <cp:lastModifiedBy>John</cp:lastModifiedBy>
  <cp:revision>6</cp:revision>
  <dcterms:created xsi:type="dcterms:W3CDTF">2016-10-28T20:59:03Z</dcterms:created>
  <dcterms:modified xsi:type="dcterms:W3CDTF">2016-10-29T13:22:08Z</dcterms:modified>
</cp:coreProperties>
</file>