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63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979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-6350" y="20638"/>
            <a:ext cx="9144000" cy="6858000"/>
            <a:chOff x="0" y="0"/>
            <a:chExt cx="5760" cy="4320"/>
          </a:xfrm>
        </p:grpSpPr>
        <p:sp>
          <p:nvSpPr>
            <p:cNvPr id="5123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4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125" name="Freeform 5"/>
          <p:cNvSpPr>
            <a:spLocks/>
          </p:cNvSpPr>
          <p:nvPr/>
        </p:nvSpPr>
        <p:spPr bwMode="hidden">
          <a:xfrm>
            <a:off x="6242050" y="6269038"/>
            <a:ext cx="2895600" cy="609600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5126" name="Group 6"/>
          <p:cNvGrpSpPr>
            <a:grpSpLocks/>
          </p:cNvGrpSpPr>
          <p:nvPr/>
        </p:nvGrpSpPr>
        <p:grpSpPr bwMode="auto">
          <a:xfrm>
            <a:off x="-1588" y="6034088"/>
            <a:ext cx="7845426" cy="850900"/>
            <a:chOff x="0" y="3792"/>
            <a:chExt cx="4942" cy="536"/>
          </a:xfrm>
        </p:grpSpPr>
        <p:sp>
          <p:nvSpPr>
            <p:cNvPr id="5127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5128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6" cy="536"/>
              <a:chOff x="2486" y="3792"/>
              <a:chExt cx="2456" cy="536"/>
            </a:xfrm>
          </p:grpSpPr>
          <p:sp>
            <p:nvSpPr>
              <p:cNvPr id="5129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4" cy="529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592" y="527"/>
                  </a:cxn>
                  <a:cxn ang="0">
                    <a:pos x="994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4" h="529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592" y="527"/>
                    </a:lnTo>
                    <a:lnTo>
                      <a:pt x="994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0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1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2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3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134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135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5136" name="Freeform 16"/>
            <p:cNvSpPr>
              <a:spLocks/>
            </p:cNvSpPr>
            <p:nvPr userDrawn="1"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7" name="Freeform 17"/>
            <p:cNvSpPr>
              <a:spLocks/>
            </p:cNvSpPr>
            <p:nvPr userDrawn="1"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8" name="Freeform 18"/>
            <p:cNvSpPr>
              <a:spLocks/>
            </p:cNvSpPr>
            <p:nvPr userDrawn="1"/>
          </p:nvSpPr>
          <p:spPr bwMode="auto">
            <a:xfrm>
              <a:off x="1830" y="3823"/>
              <a:ext cx="71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9" name="Freeform 19"/>
            <p:cNvSpPr>
              <a:spLocks/>
            </p:cNvSpPr>
            <p:nvPr userDrawn="1"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0" name="Freeform 20"/>
            <p:cNvSpPr>
              <a:spLocks/>
            </p:cNvSpPr>
            <p:nvPr userDrawn="1"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1" name="Freeform 21"/>
            <p:cNvSpPr>
              <a:spLocks/>
            </p:cNvSpPr>
            <p:nvPr userDrawn="1"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142" name="Rectangle 2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447800"/>
            <a:ext cx="8229600" cy="1736725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43" name="Rectangle 2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4290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144" name="Rectangle 2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145" name="Rectangle 2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E7A94AD-C347-4164-A7D6-ABF5630C2B3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146" name="Rectangle 2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E08244-DF56-46A3-A90F-CA8155C69A6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076B4D-D7B2-4981-89EF-9DFEFE24A6F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977CF0-A122-42B6-B41F-BE86C2906D0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E59050-64C4-4E85-BBF0-294EE674638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B47B3E-8196-478B-ACD3-3147338D014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9BE421-351F-4C8F-85DA-102C27A9688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237377-8F91-4FD7-8FF2-D3A987B3D59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496E93-4329-4E19-A789-A98C5E44F5F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05824B-35E5-4B8B-9E95-0FF9A0E563E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96D3A4-1151-4644-BF08-7EC811E6B36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101" name="Freeform 5"/>
          <p:cNvSpPr>
            <a:spLocks/>
          </p:cNvSpPr>
          <p:nvPr/>
        </p:nvSpPr>
        <p:spPr bwMode="hidden">
          <a:xfrm>
            <a:off x="6248400" y="6262688"/>
            <a:ext cx="2895600" cy="609600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4102" name="Group 6"/>
          <p:cNvGrpSpPr>
            <a:grpSpLocks/>
          </p:cNvGrpSpPr>
          <p:nvPr/>
        </p:nvGrpSpPr>
        <p:grpSpPr bwMode="auto">
          <a:xfrm>
            <a:off x="0" y="6019800"/>
            <a:ext cx="7848600" cy="857250"/>
            <a:chOff x="0" y="3792"/>
            <a:chExt cx="4944" cy="540"/>
          </a:xfrm>
        </p:grpSpPr>
        <p:sp>
          <p:nvSpPr>
            <p:cNvPr id="4103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4104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8" cy="540"/>
              <a:chOff x="2486" y="3792"/>
              <a:chExt cx="2458" cy="540"/>
            </a:xfrm>
          </p:grpSpPr>
          <p:sp>
            <p:nvSpPr>
              <p:cNvPr id="4105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6" cy="533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612" y="533"/>
                  </a:cxn>
                  <a:cxn ang="0">
                    <a:pos x="996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6" h="533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612" y="533"/>
                    </a:lnTo>
                    <a:lnTo>
                      <a:pt x="996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6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7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8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9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110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111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4112" name="Freeform 16"/>
            <p:cNvSpPr>
              <a:spLocks/>
            </p:cNvSpPr>
            <p:nvPr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auto">
            <a:xfrm>
              <a:off x="1830" y="3823"/>
              <a:ext cx="71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15" name="Freeform 19"/>
            <p:cNvSpPr>
              <a:spLocks/>
            </p:cNvSpPr>
            <p:nvPr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17" name="Freeform 21"/>
            <p:cNvSpPr>
              <a:spLocks/>
            </p:cNvSpPr>
            <p:nvPr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118" name="Rectangle 2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119" name="Rectangle 2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120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4121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4122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00E98C73-2856-45B8-AB11-3711CCFAAD0A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9" grpId="0" build="p">
        <p:tmplLst>
          <p:tmpl lvl="1">
            <p:tnLst>
              <p:par>
                <p:cTn presetID="17" presetClass="entr" presetSubtype="1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11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1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17" presetClass="entr" presetSubtype="1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11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1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17" presetClass="entr" presetSubtype="1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11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1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17" presetClass="entr" presetSubtype="1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11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1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17" presetClass="entr" presetSubtype="1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11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1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7543800" y="5257800"/>
            <a:ext cx="838200" cy="762000"/>
          </a:xfrm>
          <a:prstGeom prst="ellipse">
            <a:avLst/>
          </a:prstGeom>
          <a:solidFill>
            <a:schemeClr val="accent4">
              <a:lumMod val="25000"/>
            </a:schemeClr>
          </a:solidFill>
          <a:ln>
            <a:solidFill>
              <a:schemeClr val="accent4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What God Has Joined Together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Sowing and Reaping. Gal. 6:7, 8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000" dirty="0"/>
              <a:t>Can’t change the “laws of nature.” Choices have consequences.</a:t>
            </a:r>
          </a:p>
          <a:p>
            <a:r>
              <a:rPr lang="en-US" sz="3000" dirty="0"/>
              <a:t>Sowing to the flesh. Gal. 5:19-21</a:t>
            </a:r>
          </a:p>
          <a:p>
            <a:r>
              <a:rPr lang="en-US" sz="3000" dirty="0"/>
              <a:t>Often reap during this life.</a:t>
            </a:r>
          </a:p>
          <a:p>
            <a:pPr lvl="1"/>
            <a:r>
              <a:rPr lang="en-US" dirty="0"/>
              <a:t>Alcohol. Prov. 20:1; 23:29-35</a:t>
            </a:r>
          </a:p>
          <a:p>
            <a:pPr lvl="1"/>
            <a:r>
              <a:rPr lang="en-US" dirty="0"/>
              <a:t>Immorality.</a:t>
            </a:r>
          </a:p>
          <a:p>
            <a:pPr lvl="1"/>
            <a:r>
              <a:rPr lang="en-US" dirty="0"/>
              <a:t>Uncleanness.</a:t>
            </a:r>
          </a:p>
          <a:p>
            <a:pPr lvl="1"/>
            <a:r>
              <a:rPr lang="en-US" dirty="0"/>
              <a:t>Anger, envy, dissension, etc. Gal. 5:14, 15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Sowing and Reaping. Gal. 6:7, 8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000" dirty="0"/>
              <a:t>Can’t change the “laws of nature.” Choices have consequences.</a:t>
            </a:r>
          </a:p>
          <a:p>
            <a:r>
              <a:rPr lang="en-US" sz="3000" dirty="0"/>
              <a:t>Friends. 1 Cor. 15:33; Proverbs 13:20</a:t>
            </a:r>
          </a:p>
          <a:p>
            <a:r>
              <a:rPr lang="en-US" sz="3000" dirty="0"/>
              <a:t>Rearing of children. Eph. 6:4</a:t>
            </a:r>
          </a:p>
          <a:p>
            <a:r>
              <a:rPr lang="en-US" sz="3000" dirty="0"/>
              <a:t>Think about the choices you make.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Death and Judgment. Heb. 9:27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876800"/>
          </a:xfrm>
        </p:spPr>
        <p:txBody>
          <a:bodyPr/>
          <a:lstStyle/>
          <a:p>
            <a:r>
              <a:rPr lang="en-US" sz="3000" dirty="0"/>
              <a:t>Neither can be avoided. </a:t>
            </a:r>
          </a:p>
          <a:p>
            <a:pPr lvl="1"/>
            <a:r>
              <a:rPr lang="en-US" dirty="0"/>
              <a:t>Joshua 23:14; Rev. 20:12; Eccl. 12:13, 14; Rom. 14:10-12; 2 Cor. 5:9, 10</a:t>
            </a:r>
          </a:p>
          <a:p>
            <a:r>
              <a:rPr lang="en-US" sz="3000" dirty="0"/>
              <a:t>Can’t avoid death or judgment, but can control outcome of judgment.</a:t>
            </a:r>
          </a:p>
          <a:p>
            <a:pPr lvl="1"/>
            <a:r>
              <a:rPr lang="en-US" dirty="0"/>
              <a:t>Our works, deeds done in the body.</a:t>
            </a:r>
          </a:p>
          <a:p>
            <a:pPr lvl="1"/>
            <a:r>
              <a:rPr lang="en-US" dirty="0"/>
              <a:t>Can choose to fear God and keep His commandments.</a:t>
            </a:r>
          </a:p>
          <a:p>
            <a:pPr lvl="1"/>
            <a:r>
              <a:rPr lang="en-US" dirty="0"/>
              <a:t>God is willing to forgive.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Death and Judgment. Heb. 9:27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953000"/>
          </a:xfrm>
        </p:spPr>
        <p:txBody>
          <a:bodyPr/>
          <a:lstStyle/>
          <a:p>
            <a:r>
              <a:rPr lang="en-US" sz="3000" dirty="0"/>
              <a:t>Can’t avoid death or judgment, but can control outcome of judgment.</a:t>
            </a:r>
          </a:p>
          <a:p>
            <a:pPr lvl="1"/>
            <a:r>
              <a:rPr lang="en-US" dirty="0"/>
              <a:t>Our works, deeds done in the body.</a:t>
            </a:r>
          </a:p>
          <a:p>
            <a:pPr lvl="1"/>
            <a:r>
              <a:rPr lang="en-US" dirty="0"/>
              <a:t>Can choose to fear God and keep His commandments.</a:t>
            </a:r>
          </a:p>
          <a:p>
            <a:pPr lvl="1"/>
            <a:r>
              <a:rPr lang="en-US" dirty="0"/>
              <a:t>God is willing to forgive.</a:t>
            </a:r>
          </a:p>
          <a:p>
            <a:r>
              <a:rPr lang="en-US" sz="3000" dirty="0"/>
              <a:t>Judgment and permanence also go together. Luke 16:23-26</a:t>
            </a:r>
          </a:p>
          <a:p>
            <a:r>
              <a:rPr lang="en-US" sz="3000" dirty="0"/>
              <a:t>How can we be prepared?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Faith and Works. James 2:14-26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3000" dirty="0"/>
              <a:t>Justification by faith and works is the only </a:t>
            </a:r>
            <a:r>
              <a:rPr lang="en-US" sz="3000"/>
              <a:t>way.</a:t>
            </a:r>
            <a:endParaRPr lang="en-US" sz="3000" dirty="0"/>
          </a:p>
          <a:p>
            <a:pPr lvl="1">
              <a:lnSpc>
                <a:spcPct val="90000"/>
              </a:lnSpc>
            </a:pPr>
            <a:r>
              <a:rPr lang="en-US" dirty="0"/>
              <a:t>Abraham had been a servant and friend of God for many years.</a:t>
            </a:r>
          </a:p>
          <a:p>
            <a:pPr lvl="1">
              <a:lnSpc>
                <a:spcPct val="90000"/>
              </a:lnSpc>
            </a:pPr>
            <a:r>
              <a:rPr lang="en-US" dirty="0" err="1"/>
              <a:t>Rahad</a:t>
            </a:r>
            <a:r>
              <a:rPr lang="en-US" dirty="0"/>
              <a:t> had been a Canaanite harlot.</a:t>
            </a:r>
          </a:p>
          <a:p>
            <a:pPr>
              <a:lnSpc>
                <a:spcPct val="90000"/>
              </a:lnSpc>
            </a:pPr>
            <a:r>
              <a:rPr lang="en-US" sz="3000" dirty="0"/>
              <a:t>God is not pleased by…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Lives of empty ritual.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Our calling Him Father while not being obedient.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Faith and Works. James 2:14-26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3000" dirty="0"/>
              <a:t>Justification by faith and works is the only way.</a:t>
            </a:r>
          </a:p>
          <a:p>
            <a:pPr>
              <a:lnSpc>
                <a:spcPct val="90000"/>
              </a:lnSpc>
            </a:pPr>
            <a:r>
              <a:rPr lang="en-US" sz="3000" dirty="0"/>
              <a:t>God is not pleased by…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Lives of empty ritual or our calling Him Father while not being obedient.</a:t>
            </a:r>
          </a:p>
          <a:p>
            <a:pPr>
              <a:lnSpc>
                <a:spcPct val="90000"/>
              </a:lnSpc>
            </a:pPr>
            <a:r>
              <a:rPr lang="en-US" sz="3000" dirty="0"/>
              <a:t>Believe in God and diligently seek Him.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Heb. 11:6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Heb. 11:4, 7-10, 17, 23-31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Faith and Works. James 2:14-26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191000"/>
          </a:xfrm>
        </p:spPr>
        <p:txBody>
          <a:bodyPr/>
          <a:lstStyle/>
          <a:p>
            <a:r>
              <a:rPr lang="en-US" sz="3000" dirty="0"/>
              <a:t>Justification by faith and works is the only way.</a:t>
            </a:r>
          </a:p>
          <a:p>
            <a:r>
              <a:rPr lang="en-US" sz="3000" dirty="0"/>
              <a:t>Faith and works are inseparable.</a:t>
            </a:r>
          </a:p>
          <a:p>
            <a:pPr lvl="1"/>
            <a:r>
              <a:rPr lang="en-US" dirty="0"/>
              <a:t>Without works it is not real faith.</a:t>
            </a:r>
          </a:p>
          <a:p>
            <a:pPr lvl="1"/>
            <a:r>
              <a:rPr lang="en-US" dirty="0"/>
              <a:t>Without faith they are empty rituals.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Baptism and Salvation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34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000" dirty="0"/>
              <a:t>Mark 16:16; Acts 2:38; 22:16; 1 Peter 3:21</a:t>
            </a:r>
          </a:p>
          <a:p>
            <a:pPr>
              <a:lnSpc>
                <a:spcPct val="90000"/>
              </a:lnSpc>
            </a:pPr>
            <a:r>
              <a:rPr lang="en-US" sz="3000" dirty="0"/>
              <a:t>God offers forgiveness and a clean slate.</a:t>
            </a:r>
          </a:p>
          <a:p>
            <a:pPr>
              <a:lnSpc>
                <a:spcPct val="90000"/>
              </a:lnSpc>
            </a:pPr>
            <a:r>
              <a:rPr lang="en-US" sz="3000" dirty="0"/>
              <a:t>How can baptism bring forgiveness?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God said it would.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Baptism and the saving death of Christ have been joined together. Gal. 3:26, 27; </a:t>
            </a:r>
            <a:br>
              <a:rPr lang="en-US" dirty="0"/>
            </a:br>
            <a:r>
              <a:rPr lang="en-US" dirty="0"/>
              <a:t>Rom. 6:3-7; cf. Matt. 26:28 and Acts 2:38.</a:t>
            </a:r>
          </a:p>
          <a:p>
            <a:pPr>
              <a:lnSpc>
                <a:spcPct val="90000"/>
              </a:lnSpc>
            </a:pPr>
            <a:r>
              <a:rPr lang="en-US" sz="3000" dirty="0"/>
              <a:t>Why would anyone make the choice to refuse the salvation offered by Christ?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Baptism and Salvation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752600"/>
            <a:ext cx="8382000" cy="4343400"/>
          </a:xfrm>
        </p:spPr>
        <p:txBody>
          <a:bodyPr/>
          <a:lstStyle/>
          <a:p>
            <a:r>
              <a:rPr lang="en-US" sz="3000" dirty="0"/>
              <a:t>Mark 16:16; Acts 2:38; 22:16; 1 Peter 3:21</a:t>
            </a:r>
          </a:p>
          <a:p>
            <a:r>
              <a:rPr lang="en-US" sz="3000" dirty="0"/>
              <a:t>Why would anyone make the choice to refuse the salvation offered by Christ?</a:t>
            </a:r>
          </a:p>
          <a:p>
            <a:r>
              <a:rPr lang="en-US" sz="3000" dirty="0"/>
              <a:t>You will face God in judgment, why not be ready?</a:t>
            </a:r>
          </a:p>
          <a:p>
            <a:r>
              <a:rPr lang="en-US" sz="3000" dirty="0"/>
              <a:t>If you have been baptized, but not displaying a working faith, there is hope. 1 John 1:7—2:2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Baptism and Salvation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3000" dirty="0"/>
              <a:t>Why would anyone make the choice to refuse the salvation offered by Christ?</a:t>
            </a:r>
          </a:p>
          <a:p>
            <a:pPr>
              <a:lnSpc>
                <a:spcPct val="90000"/>
              </a:lnSpc>
            </a:pPr>
            <a:r>
              <a:rPr lang="en-US" sz="3000" dirty="0"/>
              <a:t>You will face God in judgment, why not be ready?</a:t>
            </a:r>
          </a:p>
          <a:p>
            <a:pPr>
              <a:lnSpc>
                <a:spcPct val="90000"/>
              </a:lnSpc>
            </a:pPr>
            <a:r>
              <a:rPr lang="en-US" sz="3000" dirty="0"/>
              <a:t>If you have been baptized, but have not been displaying a working faith, there is hope. </a:t>
            </a:r>
            <a:br>
              <a:rPr lang="en-US" sz="3000" dirty="0"/>
            </a:br>
            <a:r>
              <a:rPr lang="en-US" sz="3000" dirty="0"/>
              <a:t>1 John 1:7—2:2</a:t>
            </a:r>
          </a:p>
          <a:p>
            <a:pPr>
              <a:lnSpc>
                <a:spcPct val="90000"/>
              </a:lnSpc>
            </a:pPr>
            <a:r>
              <a:rPr lang="en-US" sz="3000" dirty="0"/>
              <a:t>If you need to change what you have been sowing, won’t you do it now?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untain Top">
  <a:themeElements>
    <a:clrScheme name="Mountain Top 5">
      <a:dk1>
        <a:srgbClr val="463416"/>
      </a:dk1>
      <a:lt1>
        <a:srgbClr val="FFFFFF"/>
      </a:lt1>
      <a:dk2>
        <a:srgbClr val="003399"/>
      </a:dk2>
      <a:lt2>
        <a:srgbClr val="E3E3FF"/>
      </a:lt2>
      <a:accent1>
        <a:srgbClr val="3399FF"/>
      </a:accent1>
      <a:accent2>
        <a:srgbClr val="33CCCC"/>
      </a:accent2>
      <a:accent3>
        <a:srgbClr val="AAADCA"/>
      </a:accent3>
      <a:accent4>
        <a:srgbClr val="DADADA"/>
      </a:accent4>
      <a:accent5>
        <a:srgbClr val="ADCAFF"/>
      </a:accent5>
      <a:accent6>
        <a:srgbClr val="2DB9B9"/>
      </a:accent6>
      <a:hlink>
        <a:srgbClr val="00FFCC"/>
      </a:hlink>
      <a:folHlink>
        <a:srgbClr val="808000"/>
      </a:folHlink>
    </a:clrScheme>
    <a:fontScheme name="Mountain Top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untain Top 1">
        <a:dk1>
          <a:srgbClr val="4C3A1C"/>
        </a:dk1>
        <a:lt1>
          <a:srgbClr val="FFFFFF"/>
        </a:lt1>
        <a:dk2>
          <a:srgbClr val="993300"/>
        </a:dk2>
        <a:lt2>
          <a:srgbClr val="CCAA00"/>
        </a:lt2>
        <a:accent1>
          <a:srgbClr val="FF3300"/>
        </a:accent1>
        <a:accent2>
          <a:srgbClr val="9E6600"/>
        </a:accent2>
        <a:accent3>
          <a:srgbClr val="CAADAA"/>
        </a:accent3>
        <a:accent4>
          <a:srgbClr val="DADADA"/>
        </a:accent4>
        <a:accent5>
          <a:srgbClr val="FFADAA"/>
        </a:accent5>
        <a:accent6>
          <a:srgbClr val="8F5C00"/>
        </a:accent6>
        <a:hlink>
          <a:srgbClr val="FFCC00"/>
        </a:hlink>
        <a:folHlink>
          <a:srgbClr val="F7DC9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2">
        <a:dk1>
          <a:srgbClr val="3D0058"/>
        </a:dk1>
        <a:lt1>
          <a:srgbClr val="FFFFFF"/>
        </a:lt1>
        <a:dk2>
          <a:srgbClr val="9188B0"/>
        </a:dk2>
        <a:lt2>
          <a:srgbClr val="DDE0DC"/>
        </a:lt2>
        <a:accent1>
          <a:srgbClr val="FFCC00"/>
        </a:accent1>
        <a:accent2>
          <a:srgbClr val="4C3D78"/>
        </a:accent2>
        <a:accent3>
          <a:srgbClr val="C7C3D4"/>
        </a:accent3>
        <a:accent4>
          <a:srgbClr val="DADADA"/>
        </a:accent4>
        <a:accent5>
          <a:srgbClr val="FFE2AA"/>
        </a:accent5>
        <a:accent6>
          <a:srgbClr val="44366C"/>
        </a:accent6>
        <a:hlink>
          <a:srgbClr val="743D78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3">
        <a:dk1>
          <a:srgbClr val="10104C"/>
        </a:dk1>
        <a:lt1>
          <a:srgbClr val="FFFFFF"/>
        </a:lt1>
        <a:dk2>
          <a:srgbClr val="003366"/>
        </a:dk2>
        <a:lt2>
          <a:srgbClr val="C6CCD4"/>
        </a:lt2>
        <a:accent1>
          <a:srgbClr val="33CCFF"/>
        </a:accent1>
        <a:accent2>
          <a:srgbClr val="5B5B8D"/>
        </a:accent2>
        <a:accent3>
          <a:srgbClr val="AAADB8"/>
        </a:accent3>
        <a:accent4>
          <a:srgbClr val="DADADA"/>
        </a:accent4>
        <a:accent5>
          <a:srgbClr val="ADE2FF"/>
        </a:accent5>
        <a:accent6>
          <a:srgbClr val="52527F"/>
        </a:accent6>
        <a:hlink>
          <a:srgbClr val="4529AB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4">
        <a:dk1>
          <a:srgbClr val="B0C8CA"/>
        </a:dk1>
        <a:lt1>
          <a:srgbClr val="FFFFFF"/>
        </a:lt1>
        <a:dk2>
          <a:srgbClr val="000099"/>
        </a:dk2>
        <a:lt2>
          <a:srgbClr val="FFFFFF"/>
        </a:lt2>
        <a:accent1>
          <a:srgbClr val="89C4FF"/>
        </a:accent1>
        <a:accent2>
          <a:srgbClr val="00008C"/>
        </a:accent2>
        <a:accent3>
          <a:srgbClr val="AAAACA"/>
        </a:accent3>
        <a:accent4>
          <a:srgbClr val="DADADA"/>
        </a:accent4>
        <a:accent5>
          <a:srgbClr val="C4DEFF"/>
        </a:accent5>
        <a:accent6>
          <a:srgbClr val="00007E"/>
        </a:accent6>
        <a:hlink>
          <a:srgbClr val="6666FF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5">
        <a:dk1>
          <a:srgbClr val="463416"/>
        </a:dk1>
        <a:lt1>
          <a:srgbClr val="FFFFFF"/>
        </a:lt1>
        <a:dk2>
          <a:srgbClr val="003399"/>
        </a:dk2>
        <a:lt2>
          <a:srgbClr val="E3E3FF"/>
        </a:lt2>
        <a:accent1>
          <a:srgbClr val="3399FF"/>
        </a:accent1>
        <a:accent2>
          <a:srgbClr val="33CCCC"/>
        </a:accent2>
        <a:accent3>
          <a:srgbClr val="AAADCA"/>
        </a:accent3>
        <a:accent4>
          <a:srgbClr val="DADADA"/>
        </a:accent4>
        <a:accent5>
          <a:srgbClr val="ADCAFF"/>
        </a:accent5>
        <a:accent6>
          <a:srgbClr val="2DB9B9"/>
        </a:accent6>
        <a:hlink>
          <a:srgbClr val="00FFCC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6">
        <a:dk1>
          <a:srgbClr val="809296"/>
        </a:dk1>
        <a:lt1>
          <a:srgbClr val="FFFFFF"/>
        </a:lt1>
        <a:dk2>
          <a:srgbClr val="6699FF"/>
        </a:dk2>
        <a:lt2>
          <a:srgbClr val="B3EDFF"/>
        </a:lt2>
        <a:accent1>
          <a:srgbClr val="FF9933"/>
        </a:accent1>
        <a:accent2>
          <a:srgbClr val="FFAA99"/>
        </a:accent2>
        <a:accent3>
          <a:srgbClr val="B8CAFF"/>
        </a:accent3>
        <a:accent4>
          <a:srgbClr val="DADADA"/>
        </a:accent4>
        <a:accent5>
          <a:srgbClr val="FFCAAD"/>
        </a:accent5>
        <a:accent6>
          <a:srgbClr val="E79A8A"/>
        </a:accent6>
        <a:hlink>
          <a:srgbClr val="FFCFA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7">
        <a:dk1>
          <a:srgbClr val="006666"/>
        </a:dk1>
        <a:lt1>
          <a:srgbClr val="FFFFFF"/>
        </a:lt1>
        <a:dk2>
          <a:srgbClr val="85D1E3"/>
        </a:dk2>
        <a:lt2>
          <a:srgbClr val="CCFFFF"/>
        </a:lt2>
        <a:accent1>
          <a:srgbClr val="FFCC00"/>
        </a:accent1>
        <a:accent2>
          <a:srgbClr val="00CC99"/>
        </a:accent2>
        <a:accent3>
          <a:srgbClr val="C2E5EF"/>
        </a:accent3>
        <a:accent4>
          <a:srgbClr val="DADADA"/>
        </a:accent4>
        <a:accent5>
          <a:srgbClr val="FFE2AA"/>
        </a:accent5>
        <a:accent6>
          <a:srgbClr val="00B98A"/>
        </a:accent6>
        <a:hlink>
          <a:srgbClr val="0099FF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8">
        <a:dk1>
          <a:srgbClr val="404B3D"/>
        </a:dk1>
        <a:lt1>
          <a:srgbClr val="FFFFFF"/>
        </a:lt1>
        <a:dk2>
          <a:srgbClr val="A7A491"/>
        </a:dk2>
        <a:lt2>
          <a:srgbClr val="CCD0CA"/>
        </a:lt2>
        <a:accent1>
          <a:srgbClr val="33CCCC"/>
        </a:accent1>
        <a:accent2>
          <a:srgbClr val="004E4C"/>
        </a:accent2>
        <a:accent3>
          <a:srgbClr val="D0CFC7"/>
        </a:accent3>
        <a:accent4>
          <a:srgbClr val="DADADA"/>
        </a:accent4>
        <a:accent5>
          <a:srgbClr val="ADE2E2"/>
        </a:accent5>
        <a:accent6>
          <a:srgbClr val="004644"/>
        </a:accent6>
        <a:hlink>
          <a:srgbClr val="477781"/>
        </a:hlink>
        <a:folHlink>
          <a:srgbClr val="85CC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9">
        <a:dk1>
          <a:srgbClr val="000000"/>
        </a:dk1>
        <a:lt1>
          <a:srgbClr val="FFFFFF"/>
        </a:lt1>
        <a:dk2>
          <a:srgbClr val="FFFFAF"/>
        </a:dk2>
        <a:lt2>
          <a:srgbClr val="676597"/>
        </a:lt2>
        <a:accent1>
          <a:srgbClr val="66CCFF"/>
        </a:accent1>
        <a:accent2>
          <a:srgbClr val="CCEC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B9D6E7"/>
        </a:accent6>
        <a:hlink>
          <a:srgbClr val="6600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Mountain Top</Template>
  <TotalTime>62</TotalTime>
  <Words>549</Words>
  <Application>Microsoft Office PowerPoint</Application>
  <PresentationFormat>On-screen Show (4:3)</PresentationFormat>
  <Paragraphs>64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Arial</vt:lpstr>
      <vt:lpstr>Mountain Top</vt:lpstr>
      <vt:lpstr>PowerPoint Presentation</vt:lpstr>
      <vt:lpstr>What God Has Joined Together</vt:lpstr>
      <vt:lpstr>Sowing and Reaping. Gal. 6:7, 8</vt:lpstr>
      <vt:lpstr>Sowing and Reaping. Gal. 6:7, 8</vt:lpstr>
      <vt:lpstr>Death and Judgment. Heb. 9:27</vt:lpstr>
      <vt:lpstr>Death and Judgment. Heb. 9:27</vt:lpstr>
      <vt:lpstr>Faith and Works. James 2:14-26</vt:lpstr>
      <vt:lpstr>Faith and Works. James 2:14-26</vt:lpstr>
      <vt:lpstr>Faith and Works. James 2:14-26</vt:lpstr>
      <vt:lpstr>Baptism and Salvation</vt:lpstr>
      <vt:lpstr>Baptism and Salvation</vt:lpstr>
      <vt:lpstr>Baptism and Salvation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God Has Joined Together</dc:title>
  <dc:creator>John R. Gibson</dc:creator>
  <cp:lastModifiedBy>JR Teacher</cp:lastModifiedBy>
  <cp:revision>10</cp:revision>
  <dcterms:created xsi:type="dcterms:W3CDTF">2008-09-06T21:00:48Z</dcterms:created>
  <dcterms:modified xsi:type="dcterms:W3CDTF">2017-03-16T21:12:39Z</dcterms:modified>
</cp:coreProperties>
</file>